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hyperlink" Target="https://undraw.co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image" Target="../media/image19.png"/><Relationship Id="rId7" Type="http://schemas.openxmlformats.org/officeDocument/2006/relationships/hyperlink" Target="https://unsplash.com/" TargetMode="External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067" y="811886"/>
            <a:ext cx="2273866" cy="5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541394" y="2614012"/>
            <a:ext cx="710921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BUILDING A PRESENTATION WITH THE WAWANDCO STYLE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5118696" y="5079718"/>
            <a:ext cx="1954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Nicole Escobar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4826230" y="5449050"/>
            <a:ext cx="25395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Wawandco Designer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/>
        </p:nvSpPr>
        <p:spPr>
          <a:xfrm>
            <a:off x="6190684" y="1492505"/>
            <a:ext cx="5104845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We are fans of the family But I must explain to you how all this mistaken idea of denouncing pleasure and praising pain was born and I will give you a complete account of the system, and expound the actual teachings of the great explorer of the truth, the master-builder of human happiness. No one rejects, dislikes, or avoids pleasure itself</a:t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381554" y="397799"/>
            <a:ext cx="42935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Wawandco Team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24" y="1112781"/>
            <a:ext cx="7620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024" y="1492505"/>
            <a:ext cx="5512051" cy="412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516025" y="1531006"/>
            <a:ext cx="893598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We are fans of the family But I must explain to you how all this mistaken idea of denouncing pleasure and praising pain was born and I will give you a complete account of the system, and expound the actual teachings of the great explorer of the truth, the master-builder of human happiness. No one rejects, dislikes, or avoids pleasure itself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381554" y="397799"/>
            <a:ext cx="42935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Wawandco Team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24" y="1112781"/>
            <a:ext cx="762000" cy="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2949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2246368" y="2967335"/>
            <a:ext cx="7699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STATEMENTS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067" y="812304"/>
            <a:ext cx="2273866" cy="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3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2246365" y="2151728"/>
            <a:ext cx="769926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Wawandco designs, develops and grows world-class web and mobile applications, with elegant and simple means.</a:t>
            </a:r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" y="5481960"/>
            <a:ext cx="3996927" cy="6663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228046" y="5584312"/>
            <a:ext cx="31735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Wawandco?</a:t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9067" y="812304"/>
            <a:ext cx="2273866" cy="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2949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/>
        </p:nvSpPr>
        <p:spPr>
          <a:xfrm>
            <a:off x="2246368" y="2967335"/>
            <a:ext cx="7699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QUOTES</a:t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067" y="812304"/>
            <a:ext cx="2273866" cy="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1509" y="4292691"/>
            <a:ext cx="7620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1687242" y="4486613"/>
            <a:ext cx="3621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Nicolaus Copernicus  (1473-1543)</a:t>
            </a:r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541060" y="1182362"/>
            <a:ext cx="77675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D3D5D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1687242" y="1337357"/>
            <a:ext cx="923041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 know that we know what we know, and to know that we do not know what we do not know, that is true knowledge.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2949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/>
        </p:nvSpPr>
        <p:spPr>
          <a:xfrm>
            <a:off x="2246368" y="2967335"/>
            <a:ext cx="7699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067" y="812304"/>
            <a:ext cx="2273866" cy="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/>
          <p:nvPr/>
        </p:nvSpPr>
        <p:spPr>
          <a:xfrm>
            <a:off x="398929" y="1895176"/>
            <a:ext cx="11394141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func </a:t>
            </a:r>
            <a:r>
              <a:rPr lang="en-US" sz="2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PrintAbs</a:t>
            </a:r>
            <a: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(a Abser) {</a:t>
            </a:r>
            <a:b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    fmt.Printf("Absolute value: %.2f\n", a.Abs())</a:t>
            </a:r>
            <a:b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}</a:t>
            </a:r>
            <a:b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PrintAbs</a:t>
            </a:r>
            <a: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(MyFloat(-10))</a:t>
            </a:r>
            <a:b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PrintAbs</a:t>
            </a:r>
            <a:r>
              <a:rPr lang="en-US" sz="2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(Point{3, 4})</a:t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398929" y="411246"/>
            <a:ext cx="42935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Types and Methods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29" y="1126228"/>
            <a:ext cx="7620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/>
          <p:nvPr/>
        </p:nvSpPr>
        <p:spPr>
          <a:xfrm>
            <a:off x="398929" y="5150586"/>
            <a:ext cx="115650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Types implement interfaces implicitly. There is no “implements” declaration.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/>
          <p:nvPr/>
        </p:nvSpPr>
        <p:spPr>
          <a:xfrm>
            <a:off x="398929" y="1518412"/>
            <a:ext cx="656664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func 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PrintAbs</a:t>
            </a: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(a Abser) {</a:t>
            </a:r>
            <a:b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    fmt.Printf("Absolute value: %.2f\n", a.Abs())</a:t>
            </a:r>
            <a:b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}</a:t>
            </a:r>
            <a:b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PrintAbs</a:t>
            </a: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(MyFloat(-10))</a:t>
            </a:r>
            <a:b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PrintAbs</a:t>
            </a: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(Point{3, 4})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29" y="1126228"/>
            <a:ext cx="7620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7469487" y="1808037"/>
            <a:ext cx="350071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Interfaces specify behaviors. </a:t>
            </a:r>
            <a:b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 interface type defines a set </a:t>
            </a:r>
            <a:b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of methods:</a:t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398928" y="3583992"/>
            <a:ext cx="656664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func 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PrintAbs</a:t>
            </a: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(a Abser) {</a:t>
            </a:r>
            <a:endParaRPr sz="1800">
              <a:solidFill>
                <a:srgbClr val="0C426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    fmt.Printf("Absolute value: %.2f\n", a.Abs())</a:t>
            </a:r>
            <a:endParaRPr sz="1800">
              <a:solidFill>
                <a:srgbClr val="0C426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}</a:t>
            </a:r>
            <a:endParaRPr sz="1800">
              <a:solidFill>
                <a:srgbClr val="0C426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PrintAbs</a:t>
            </a: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(MyFloat(-10))</a:t>
            </a:r>
            <a:endParaRPr sz="1800">
              <a:solidFill>
                <a:srgbClr val="0C426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PrintAbs</a:t>
            </a:r>
            <a:r>
              <a:rPr lang="en-US" sz="18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(Point{3, 4})</a:t>
            </a:r>
            <a:endParaRPr sz="1800">
              <a:solidFill>
                <a:srgbClr val="0C426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7469486" y="4019185"/>
            <a:ext cx="350071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 type that implements those methods implements the interface: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398929" y="5913946"/>
            <a:ext cx="115650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Types implement interfaces implicitly. There is no “implements” declaration.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398929" y="411246"/>
            <a:ext cx="42935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Types and Methods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2949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/>
        </p:nvSpPr>
        <p:spPr>
          <a:xfrm>
            <a:off x="2246368" y="2967335"/>
            <a:ext cx="7699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BLANKS</a:t>
            </a: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067" y="812304"/>
            <a:ext cx="2273866" cy="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654979" y="2115931"/>
            <a:ext cx="6187736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Headlines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654979" y="2614560"/>
            <a:ext cx="6187736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54979" y="3113189"/>
            <a:ext cx="6187736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Big Statements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54979" y="3616258"/>
            <a:ext cx="6187736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Quotes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654979" y="4114887"/>
            <a:ext cx="6187736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654979" y="4613516"/>
            <a:ext cx="6187736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Blanks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54979" y="5112145"/>
            <a:ext cx="6187736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Must-Haves</a:t>
            </a:r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654979" y="3490491"/>
            <a:ext cx="5625215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654979" y="2987422"/>
            <a:ext cx="5625215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654978" y="2488793"/>
            <a:ext cx="5625215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654979" y="4011312"/>
            <a:ext cx="5625215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654979" y="4487749"/>
            <a:ext cx="5625215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654979" y="4986378"/>
            <a:ext cx="5625215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654979" y="5489446"/>
            <a:ext cx="5625215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4"/>
          <p:cNvSpPr txBox="1"/>
          <p:nvPr/>
        </p:nvSpPr>
        <p:spPr>
          <a:xfrm>
            <a:off x="6008352" y="2117405"/>
            <a:ext cx="271841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008352" y="2616034"/>
            <a:ext cx="271841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008352" y="3114663"/>
            <a:ext cx="271841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008352" y="3617732"/>
            <a:ext cx="271841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008352" y="4116361"/>
            <a:ext cx="271841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6008352" y="4614990"/>
            <a:ext cx="271841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6008352" y="5113619"/>
            <a:ext cx="271841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520509" y="886803"/>
            <a:ext cx="42935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979" y="1601785"/>
            <a:ext cx="762000" cy="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b="2055" l="1088" r="1147" t="8628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2949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/>
        </p:nvSpPr>
        <p:spPr>
          <a:xfrm>
            <a:off x="2246368" y="2967335"/>
            <a:ext cx="7699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MUST-HAVES</a:t>
            </a:r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067" y="812304"/>
            <a:ext cx="2273866" cy="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/>
        </p:nvSpPr>
        <p:spPr>
          <a:xfrm>
            <a:off x="654979" y="2730014"/>
            <a:ext cx="99681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 Airbnb Cereal font</a:t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54978" y="3228643"/>
            <a:ext cx="9968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 Illustrations from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Undraw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, download it as .SVG with the color </a:t>
            </a: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#FE4444</a:t>
            </a: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654978" y="3727272"/>
            <a:ext cx="9968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 linear icons from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Flaticon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654979" y="873356"/>
            <a:ext cx="59609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979" y="1601785"/>
            <a:ext cx="7620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654978" y="1907641"/>
            <a:ext cx="108153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 build a great presentation, We recommend you to:</a:t>
            </a:r>
            <a:endParaRPr/>
          </a:p>
        </p:txBody>
      </p:sp>
      <p:sp>
        <p:nvSpPr>
          <p:cNvPr id="290" name="Google Shape;290;p35"/>
          <p:cNvSpPr txBox="1"/>
          <p:nvPr/>
        </p:nvSpPr>
        <p:spPr>
          <a:xfrm>
            <a:off x="654979" y="4225901"/>
            <a:ext cx="9968196" cy="369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 Photos from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unSplash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" y="0"/>
            <a:ext cx="1218838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2" y="1106"/>
            <a:ext cx="12184778" cy="685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2813111" y="672502"/>
            <a:ext cx="65621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endParaRPr/>
          </a:p>
        </p:txBody>
      </p:sp>
      <p:grpSp>
        <p:nvGrpSpPr>
          <p:cNvPr id="298" name="Google Shape;298;p36"/>
          <p:cNvGrpSpPr/>
          <p:nvPr/>
        </p:nvGrpSpPr>
        <p:grpSpPr>
          <a:xfrm>
            <a:off x="1916740" y="4244904"/>
            <a:ext cx="8354905" cy="397331"/>
            <a:chOff x="1887719" y="5866849"/>
            <a:chExt cx="8354905" cy="397331"/>
          </a:xfrm>
        </p:grpSpPr>
        <p:pic>
          <p:nvPicPr>
            <p:cNvPr id="299" name="Google Shape;299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7719" y="5866849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28317" y="5894847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8915" y="588551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6"/>
            <p:cNvSpPr txBox="1"/>
            <p:nvPr/>
          </p:nvSpPr>
          <p:spPr>
            <a:xfrm>
              <a:off x="2395381" y="5866849"/>
              <a:ext cx="17660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@wawandco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6"/>
            <p:cNvSpPr txBox="1"/>
            <p:nvPr/>
          </p:nvSpPr>
          <p:spPr>
            <a:xfrm>
              <a:off x="5435979" y="5894847"/>
              <a:ext cx="1766047" cy="369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/wawandco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6"/>
            <p:cNvSpPr txBox="1"/>
            <p:nvPr/>
          </p:nvSpPr>
          <p:spPr>
            <a:xfrm>
              <a:off x="8476577" y="5885514"/>
              <a:ext cx="1766047" cy="369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@wawand.co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36"/>
          <p:cNvSpPr txBox="1"/>
          <p:nvPr/>
        </p:nvSpPr>
        <p:spPr>
          <a:xfrm>
            <a:off x="1674592" y="3632418"/>
            <a:ext cx="8839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Follow us on our social media</a:t>
            </a:r>
            <a:endParaRPr/>
          </a:p>
        </p:txBody>
      </p:sp>
      <p:sp>
        <p:nvSpPr>
          <p:cNvPr id="306" name="Google Shape;306;p36"/>
          <p:cNvSpPr txBox="1"/>
          <p:nvPr/>
        </p:nvSpPr>
        <p:spPr>
          <a:xfrm>
            <a:off x="2521758" y="1625076"/>
            <a:ext cx="71448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Your time is gold, thank you very much for giving us your attention.</a:t>
            </a:r>
            <a:endParaRPr/>
          </a:p>
        </p:txBody>
      </p:sp>
      <p:sp>
        <p:nvSpPr>
          <p:cNvPr id="307" name="Google Shape;307;p36"/>
          <p:cNvSpPr txBox="1"/>
          <p:nvPr/>
        </p:nvSpPr>
        <p:spPr>
          <a:xfrm>
            <a:off x="1674592" y="2601157"/>
            <a:ext cx="8839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Visit our site</a:t>
            </a:r>
            <a:endParaRPr/>
          </a:p>
        </p:txBody>
      </p:sp>
      <p:grpSp>
        <p:nvGrpSpPr>
          <p:cNvPr id="308" name="Google Shape;308;p36"/>
          <p:cNvGrpSpPr/>
          <p:nvPr/>
        </p:nvGrpSpPr>
        <p:grpSpPr>
          <a:xfrm>
            <a:off x="5203938" y="3045278"/>
            <a:ext cx="1780508" cy="369333"/>
            <a:chOff x="5124684" y="3873121"/>
            <a:chExt cx="1780508" cy="369333"/>
          </a:xfrm>
        </p:grpSpPr>
        <p:pic>
          <p:nvPicPr>
            <p:cNvPr id="309" name="Google Shape;309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24684" y="3927787"/>
              <a:ext cx="292100" cy="29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6"/>
            <p:cNvSpPr txBox="1"/>
            <p:nvPr/>
          </p:nvSpPr>
          <p:spPr>
            <a:xfrm>
              <a:off x="5466807" y="3873121"/>
              <a:ext cx="1438385" cy="369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wawand.co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6"/>
          <p:cNvGrpSpPr/>
          <p:nvPr/>
        </p:nvGrpSpPr>
        <p:grpSpPr>
          <a:xfrm>
            <a:off x="4936550" y="6143141"/>
            <a:ext cx="2318901" cy="338554"/>
            <a:chOff x="5256275" y="6149556"/>
            <a:chExt cx="2318901" cy="338554"/>
          </a:xfrm>
        </p:grpSpPr>
        <p:pic>
          <p:nvPicPr>
            <p:cNvPr id="312" name="Google Shape;312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56275" y="6192459"/>
              <a:ext cx="252748" cy="252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6"/>
            <p:cNvSpPr txBox="1"/>
            <p:nvPr/>
          </p:nvSpPr>
          <p:spPr>
            <a:xfrm>
              <a:off x="5477985" y="6149556"/>
              <a:ext cx="20971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Proudly Colombians</a:t>
              </a:r>
              <a:endParaRPr/>
            </a:p>
          </p:txBody>
        </p:sp>
      </p:grpSp>
      <p:pic>
        <p:nvPicPr>
          <p:cNvPr id="314" name="Google Shape;314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83187" y="5442700"/>
            <a:ext cx="2378560" cy="562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2949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067" y="812304"/>
            <a:ext cx="2273866" cy="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2246369" y="2967335"/>
            <a:ext cx="7699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HEADLINES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339137" y="5156420"/>
            <a:ext cx="33801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Nicole Escobar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4339137" y="5525752"/>
            <a:ext cx="33801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Wawandco Designer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2336891" y="2967335"/>
            <a:ext cx="75182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HEADLINES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4339137" y="5156420"/>
            <a:ext cx="33801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Nicole Escobar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4339137" y="5525752"/>
            <a:ext cx="33801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Wawandco Designer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067" y="811886"/>
            <a:ext cx="2273866" cy="53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9751" l="0" r="0" t="5950"/>
          <a:stretch/>
        </p:blipFill>
        <p:spPr>
          <a:xfrm>
            <a:off x="0" y="0"/>
            <a:ext cx="122230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2246369" y="2551837"/>
            <a:ext cx="769926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HEADLINES WITH BACKGROUND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4339137" y="5156420"/>
            <a:ext cx="33801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Nicole Escobar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4339137" y="5525752"/>
            <a:ext cx="33801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Wawandco Designer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9067" y="812304"/>
            <a:ext cx="2273866" cy="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2949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2246368" y="2967335"/>
            <a:ext cx="7699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067" y="812304"/>
            <a:ext cx="2273866" cy="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/>
        </p:nvSpPr>
        <p:spPr>
          <a:xfrm>
            <a:off x="654979" y="2057661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Initiative</a:t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654979" y="2556290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Self-Discipline</a:t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654979" y="3054919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Respect</a:t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654979" y="3557988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654979" y="4056617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Excellence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654979" y="4555246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Simplicity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5839664" y="4555246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Honesty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5839664" y="4056617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Curiosity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5839664" y="3553548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Responsibility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5839664" y="2057661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Unity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5839664" y="2556290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Courage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5839664" y="3054919"/>
            <a:ext cx="2572313" cy="37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520509" y="886803"/>
            <a:ext cx="42935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Wawandco’s Values</a:t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979" y="1601785"/>
            <a:ext cx="762000" cy="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/>
        </p:nvSpPr>
        <p:spPr>
          <a:xfrm>
            <a:off x="381554" y="1344588"/>
            <a:ext cx="60962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define methods on any type that aren’t yours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7584925" y="1906193"/>
            <a:ext cx="3069289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Each language feature should </a:t>
            </a:r>
            <a:br>
              <a:rPr lang="en-US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be easy to </a:t>
            </a:r>
            <a:br>
              <a:rPr lang="en-US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understand.</a:t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381554" y="1894927"/>
            <a:ext cx="6904830" cy="3739391"/>
          </a:xfrm>
          <a:prstGeom prst="rect">
            <a:avLst/>
          </a:prstGeom>
          <a:solidFill>
            <a:srgbClr val="EAEE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426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80095" y="2162795"/>
            <a:ext cx="6307748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type MyFloat float64</a:t>
            </a:r>
            <a:b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func (m MyFloat) Abs() float64 {</a:t>
            </a:r>
            <a:b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    f := float64(m)</a:t>
            </a:r>
            <a:b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    if f &lt; 0 {</a:t>
            </a:r>
            <a:b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        return -f</a:t>
            </a:r>
            <a:b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    }</a:t>
            </a:r>
            <a:b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    return f</a:t>
            </a:r>
            <a:b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}</a:t>
            </a:r>
            <a:b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f := MyFloat(-42)</a:t>
            </a:r>
            <a:b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C4269"/>
                </a:solidFill>
                <a:latin typeface="Consolas"/>
                <a:ea typeface="Consolas"/>
                <a:cs typeface="Consolas"/>
                <a:sym typeface="Consolas"/>
              </a:rPr>
              <a:t> f.Abs() // == 42.0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381554" y="397799"/>
            <a:ext cx="42935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Types &amp; Methods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24" y="1112781"/>
            <a:ext cx="762000" cy="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381554" y="1344588"/>
            <a:ext cx="43249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We are fans of the family</a:t>
            </a: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381554" y="397799"/>
            <a:ext cx="42935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Wawandco Team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24" y="1112781"/>
            <a:ext cx="7620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118" y="2106712"/>
            <a:ext cx="4260058" cy="318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5224" y="2106712"/>
            <a:ext cx="4310322" cy="318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